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539" r:id="rId3"/>
    <p:sldId id="540" r:id="rId4"/>
    <p:sldId id="541" r:id="rId5"/>
    <p:sldId id="542" r:id="rId6"/>
    <p:sldId id="544" r:id="rId7"/>
    <p:sldId id="545" r:id="rId8"/>
    <p:sldId id="546" r:id="rId9"/>
    <p:sldId id="547" r:id="rId10"/>
    <p:sldId id="548" r:id="rId11"/>
    <p:sldId id="549" r:id="rId12"/>
    <p:sldId id="550" r:id="rId13"/>
    <p:sldId id="551" r:id="rId14"/>
    <p:sldId id="552" r:id="rId15"/>
    <p:sldId id="553" r:id="rId16"/>
    <p:sldId id="554" r:id="rId17"/>
    <p:sldId id="555" r:id="rId18"/>
    <p:sldId id="556" r:id="rId19"/>
    <p:sldId id="5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34"/>
    <p:restoredTop sz="91644"/>
  </p:normalViewPr>
  <p:slideViewPr>
    <p:cSldViewPr snapToGrid="0" snapToObjects="1">
      <p:cViewPr varScale="1">
        <p:scale>
          <a:sx n="112" d="100"/>
          <a:sy n="112" d="100"/>
        </p:scale>
        <p:origin x="1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46E32-DFA0-8C42-A2D2-799E10466519}" type="datetimeFigureOut">
              <a:rPr lang="en-US" smtClean="0"/>
              <a:t>2/17/26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1B64-DFDE-FF4E-B367-0EA4009DB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09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59A6-6A4B-8940-9F26-199529E4B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67719-7760-B34D-AB3C-65D8196D5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09255-66CF-A144-9245-687B2B0A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F3896-9617-B342-907B-A35956A8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24888-6F25-7546-9A7E-6D55F16A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B885-DE6E-3B41-A450-C3B41E43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346EB-702B-9F4D-B6C0-1E8FBE84A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91CCB-63FB-604B-AE34-B83E0B76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CA9F6-844A-6946-846D-08031426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D88A3-A684-C948-AFD6-419888E2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6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AF8B52-A138-CE4E-874F-CF5ABE389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38777-4510-D643-AF30-9C30B657C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B4DAC-AE30-0F4A-9AB3-8F920519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0202-CF80-334F-A878-D29C5AA6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C7F8E-080A-774F-B635-353A3FE8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9E4D-AC90-EE46-B5ED-F581E4BD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7C8EB-BCB2-0B42-9875-23503844E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AE751-6EDB-8448-BB9B-5682644B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4DAB0-AB05-E242-B91D-9C068A902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C4800-8524-3944-A1BD-997891DE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7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A992-5928-134E-8E0F-0BEBDE9E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72E17-93C4-4943-96D5-97932FA3F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C12B2-DB15-A04C-979C-F42297478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A75A5-9DD0-9F44-93AC-33D0291E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9102-2879-0B40-A741-B844CD5C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23B0-3159-2645-9B6C-320B8649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53E7-AFB1-0F42-971E-2C9F469CD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A422C-546D-8147-B6E4-46BFFBA28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F1AA4-9670-B24F-A6CF-6A68DC747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98CD9-CBF5-444D-929E-C98CABE1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A7712-E747-D54A-BA46-88ED8E32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4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DD29-D5E9-6C46-9FB9-FCFA18A7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46F42-B7DC-CB47-98B7-95638B8CA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D7EBA-F41A-9048-A15E-1DF9D862E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8C34F-6613-6F4C-8E82-F150B45C1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F407C-E4E7-C74D-8615-4DEC1A123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D01FE-AF48-8646-AC03-3C06DF45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EA872A-05B4-E54A-82B0-D63E7273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2E57E7-E6FB-BB40-9171-7A1549E1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2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F8C9-236B-D341-AF21-37C2E381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FD323-15A5-B84A-AE0C-A28292AC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CBDBE-EB1A-E84F-A842-480AE416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94C77-35DD-6146-A641-7119056A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6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F6BC7-5E96-1149-9CE8-6AAB8E19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AF3EF-06F7-AC4E-B903-D6C3073B0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D45FE-BC65-6A45-B9DB-5C8582CE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59B2-D529-FE45-A789-42A3125D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5B87-3135-0A40-9821-8AF4285D4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5BC57-E7BA-C54F-B485-F449FB3E7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7515F-4833-1141-BA43-1432116D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56906-6F81-7D4B-A345-135B6A08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3762F-779E-7C49-9344-21B64CF6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3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F93B-87B8-1A48-9991-1E243A3E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95A93-4EF2-4E4C-8E50-BA01DAE68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3B7D9-72E2-9B4A-B2AA-D2D5D053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F674E-C061-C745-B229-E5A329BD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210BC-00D9-E94C-9134-DC0C2628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E785A-FD18-F14E-8B84-72848FA2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0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BBABF-9777-6E4B-AE1E-E377810E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6042B-A4C7-0840-A68A-B43AB8EBC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9DF98-CB35-EF4A-BA27-FE915C2C4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631AD-9A27-804B-B638-E366DEF2C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CD9D-1465-EB45-876A-F10088C36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28123-BAF9-F247-B449-580E7B0AD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6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bioinformatics.babraham.ac.uk/projects/fastq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2AC9B4-5ED5-6B41-9929-653A3DD35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68"/>
          <a:stretch/>
        </p:blipFill>
        <p:spPr>
          <a:xfrm>
            <a:off x="0" y="1765898"/>
            <a:ext cx="12192000" cy="509210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886239-7C2F-E74F-AF54-E06905D6BD3A}"/>
              </a:ext>
            </a:extLst>
          </p:cNvPr>
          <p:cNvSpPr txBox="1">
            <a:spLocks/>
          </p:cNvSpPr>
          <p:nvPr/>
        </p:nvSpPr>
        <p:spPr>
          <a:xfrm>
            <a:off x="895360" y="1765898"/>
            <a:ext cx="10167386" cy="19023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Bioinformatic formats</a:t>
            </a:r>
          </a:p>
          <a:p>
            <a:endParaRPr lang="en-US" sz="3600" b="1" dirty="0">
              <a:solidFill>
                <a:schemeClr val="bg1">
                  <a:lumMod val="50000"/>
                </a:schemeClr>
              </a:solidFill>
              <a:latin typeface="Lucida Sans Unicode" charset="0"/>
              <a:cs typeface="Lucida Sans Unicode" charset="0"/>
            </a:endParaRPr>
          </a:p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Adam Cribbs</a:t>
            </a:r>
            <a:endParaRPr lang="en-GB" sz="4400" dirty="0"/>
          </a:p>
        </p:txBody>
      </p:sp>
      <p:pic>
        <p:nvPicPr>
          <p:cNvPr id="1026" name="Picture 2" descr="Logos — Nuffield Department of Orthopaedics, Rheumatology and  Musculoskeletal Sciences">
            <a:extLst>
              <a:ext uri="{FF2B5EF4-FFF2-40B4-BE49-F238E27FC236}">
                <a16:creationId xmlns:a16="http://schemas.microsoft.com/office/drawing/2014/main" id="{9B003154-6932-3A4A-A9A1-D9A3649D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01" y="0"/>
            <a:ext cx="5145843" cy="126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63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E8EDF-2ABD-598D-5EB9-61B9F0940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49C08A-574A-ADD6-8D29-CE7F8D7306EA}"/>
              </a:ext>
            </a:extLst>
          </p:cNvPr>
          <p:cNvSpPr txBox="1">
            <a:spLocks/>
          </p:cNvSpPr>
          <p:nvPr/>
        </p:nvSpPr>
        <p:spPr>
          <a:xfrm>
            <a:off x="0" y="2389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Mapping reads to transcriptome</a:t>
            </a:r>
            <a:endParaRPr lang="en-GB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4502B-4161-8270-0ACD-0FED232E28CD}"/>
              </a:ext>
            </a:extLst>
          </p:cNvPr>
          <p:cNvSpPr txBox="1"/>
          <p:nvPr/>
        </p:nvSpPr>
        <p:spPr>
          <a:xfrm>
            <a:off x="1312285" y="5237015"/>
            <a:ext cx="82942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Which one to use???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Depends on application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Don’t use </a:t>
            </a:r>
            <a:r>
              <a:rPr lang="en-US" sz="2400" dirty="0" err="1"/>
              <a:t>tophat</a:t>
            </a:r>
            <a:r>
              <a:rPr lang="en-US" sz="2400" dirty="0"/>
              <a:t> or </a:t>
            </a:r>
            <a:r>
              <a:rPr lang="en-US" sz="2400" dirty="0" err="1"/>
              <a:t>hisat</a:t>
            </a:r>
            <a:r>
              <a:rPr lang="en-US" sz="2400" dirty="0"/>
              <a:t> – use Tophat2 and hisat2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2E528-F6F0-295E-75D8-D5993D1AF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718" y="2609139"/>
            <a:ext cx="4293704" cy="1639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749E-5287-F590-4E17-C7FFABAF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421" y="1013213"/>
            <a:ext cx="4293704" cy="1554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E7C410-CB8C-68E6-82E9-B1A6DABD3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35" y="1013213"/>
            <a:ext cx="4481783" cy="1397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D178FD-9989-4AA4-F8E0-40C71ED8E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935" y="2482294"/>
            <a:ext cx="3822976" cy="18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86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87CC58-DE49-9C89-0A1A-E50DC7FB68E8}"/>
              </a:ext>
            </a:extLst>
          </p:cNvPr>
          <p:cNvSpPr txBox="1"/>
          <p:nvPr/>
        </p:nvSpPr>
        <p:spPr>
          <a:xfrm>
            <a:off x="1391289" y="909768"/>
            <a:ext cx="82942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Standard mapping output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Sequence alignment map (SAM)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Tab delimited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11 mandatory fields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0CC7A-A09E-7F14-B08B-F09070B0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734" y="2148549"/>
            <a:ext cx="4386865" cy="167946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1B883-2C22-5AD7-E757-2855E593E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86" y="3964431"/>
            <a:ext cx="7460974" cy="179729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8E0E13-B69C-4C00-CAE8-824C9D895D31}"/>
              </a:ext>
            </a:extLst>
          </p:cNvPr>
          <p:cNvSpPr txBox="1"/>
          <p:nvPr/>
        </p:nvSpPr>
        <p:spPr>
          <a:xfrm>
            <a:off x="1125416" y="3160374"/>
            <a:ext cx="185986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Read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636050-0115-3292-D368-8F66DC1B8C6F}"/>
              </a:ext>
            </a:extLst>
          </p:cNvPr>
          <p:cNvSpPr txBox="1"/>
          <p:nvPr/>
        </p:nvSpPr>
        <p:spPr>
          <a:xfrm>
            <a:off x="1391289" y="5855700"/>
            <a:ext cx="98728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Flag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9A148-13C4-66B2-56DF-8F0F6DBE4070}"/>
              </a:ext>
            </a:extLst>
          </p:cNvPr>
          <p:cNvSpPr txBox="1"/>
          <p:nvPr/>
        </p:nvSpPr>
        <p:spPr>
          <a:xfrm>
            <a:off x="1884932" y="6225032"/>
            <a:ext cx="1836459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Reference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ECB024-6592-E1D9-7F30-598767F21168}"/>
              </a:ext>
            </a:extLst>
          </p:cNvPr>
          <p:cNvSpPr txBox="1"/>
          <p:nvPr/>
        </p:nvSpPr>
        <p:spPr>
          <a:xfrm>
            <a:off x="2985280" y="5840038"/>
            <a:ext cx="1836459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Position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9E6672-5B1C-BE5D-A10C-79D1399D4451}"/>
              </a:ext>
            </a:extLst>
          </p:cNvPr>
          <p:cNvSpPr txBox="1"/>
          <p:nvPr/>
        </p:nvSpPr>
        <p:spPr>
          <a:xfrm>
            <a:off x="3963243" y="6225032"/>
            <a:ext cx="1836459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5. Quality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87CFB-275D-6953-AECD-90672894BD4B}"/>
              </a:ext>
            </a:extLst>
          </p:cNvPr>
          <p:cNvSpPr txBox="1"/>
          <p:nvPr/>
        </p:nvSpPr>
        <p:spPr>
          <a:xfrm>
            <a:off x="5119912" y="5847869"/>
            <a:ext cx="1836459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 Cigar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A3E50-3B44-26A6-306D-6724EE3C588B}"/>
              </a:ext>
            </a:extLst>
          </p:cNvPr>
          <p:cNvSpPr txBox="1"/>
          <p:nvPr/>
        </p:nvSpPr>
        <p:spPr>
          <a:xfrm>
            <a:off x="6038141" y="6233728"/>
            <a:ext cx="218091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7. Ref name of mate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434E1B-3A3E-6517-8DB4-2211B8C7A941}"/>
              </a:ext>
            </a:extLst>
          </p:cNvPr>
          <p:cNvSpPr txBox="1"/>
          <p:nvPr/>
        </p:nvSpPr>
        <p:spPr>
          <a:xfrm>
            <a:off x="7120263" y="5855700"/>
            <a:ext cx="218091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 </a:t>
            </a:r>
            <a:r>
              <a:rPr lang="en-US" dirty="0" err="1"/>
              <a:t>Pos</a:t>
            </a:r>
            <a:r>
              <a:rPr lang="en-US" dirty="0"/>
              <a:t> of mate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7F3744-AF78-E82B-700C-9E5876EB1856}"/>
              </a:ext>
            </a:extLst>
          </p:cNvPr>
          <p:cNvSpPr txBox="1"/>
          <p:nvPr/>
        </p:nvSpPr>
        <p:spPr>
          <a:xfrm>
            <a:off x="9224389" y="5336724"/>
            <a:ext cx="867001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10. 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3252EE-FBE7-B837-FB7B-7967D5E44F76}"/>
              </a:ext>
            </a:extLst>
          </p:cNvPr>
          <p:cNvSpPr txBox="1"/>
          <p:nvPr/>
        </p:nvSpPr>
        <p:spPr>
          <a:xfrm>
            <a:off x="8313539" y="6225032"/>
            <a:ext cx="1955878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 Template </a:t>
            </a:r>
            <a:r>
              <a:rPr lang="en-US" dirty="0" err="1"/>
              <a:t>len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1201767-7A94-3AD9-1C74-99112BA5D95E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Sequence Alignment Map/BAM format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219895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7320B4-48D9-9F94-A7DC-8391CB59C895}"/>
              </a:ext>
            </a:extLst>
          </p:cNvPr>
          <p:cNvSpPr txBox="1"/>
          <p:nvPr/>
        </p:nvSpPr>
        <p:spPr>
          <a:xfrm>
            <a:off x="292378" y="2643083"/>
            <a:ext cx="829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FLAG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61CB8-F072-75EE-F157-9F2959BD7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8" y="3228749"/>
            <a:ext cx="4478405" cy="168009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BB672-5C66-3B41-C88F-13F688D1B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860" y="5033732"/>
            <a:ext cx="4862721" cy="1824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74B040-4901-2964-8387-0345560DC0AF}"/>
              </a:ext>
            </a:extLst>
          </p:cNvPr>
          <p:cNvSpPr txBox="1"/>
          <p:nvPr/>
        </p:nvSpPr>
        <p:spPr>
          <a:xfrm>
            <a:off x="6474517" y="4385619"/>
            <a:ext cx="829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CIGAR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5F584-20C9-07F6-A6FE-7288AA57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024" y="1112375"/>
            <a:ext cx="6314976" cy="152123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7066806-F77E-CFEA-0C98-0032ED8DA77B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Sequence Alignment Map/BAM format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34660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DBE3D4-47E2-BD70-2C5D-7C0C7D6DE8EE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Sequence Alignment Map/BAM tools</a:t>
            </a:r>
            <a:endParaRPr 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58A03-C50D-329D-6EF2-5B8BF8EE066E}"/>
              </a:ext>
            </a:extLst>
          </p:cNvPr>
          <p:cNvSpPr txBox="1"/>
          <p:nvPr/>
        </p:nvSpPr>
        <p:spPr>
          <a:xfrm>
            <a:off x="507216" y="1289176"/>
            <a:ext cx="82942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Commandline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Samtools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view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Index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Sort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Picard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MarkDuplicates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729CD-501D-A46D-E1AE-28F28F480BE9}"/>
              </a:ext>
            </a:extLst>
          </p:cNvPr>
          <p:cNvSpPr txBox="1"/>
          <p:nvPr/>
        </p:nvSpPr>
        <p:spPr>
          <a:xfrm>
            <a:off x="507216" y="4409076"/>
            <a:ext cx="82942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Python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Pysam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1320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data analysis&#10;&#10;AI-generated content may be incorrect.">
            <a:extLst>
              <a:ext uri="{FF2B5EF4-FFF2-40B4-BE49-F238E27FC236}">
                <a16:creationId xmlns:a16="http://schemas.microsoft.com/office/drawing/2014/main" id="{63AB6C89-A1FB-BBA5-4F35-F773043B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8986"/>
          <a:stretch>
            <a:fillRect/>
          </a:stretch>
        </p:blipFill>
        <p:spPr>
          <a:xfrm>
            <a:off x="5714841" y="1368831"/>
            <a:ext cx="6123148" cy="496062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371161-7A20-E9B6-76AF-0821995516C9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RNA-seq workflow - mapping</a:t>
            </a:r>
            <a:endParaRPr lang="en-GB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0640E-9F9F-2E97-7831-4CDC23211905}"/>
              </a:ext>
            </a:extLst>
          </p:cNvPr>
          <p:cNvSpPr txBox="1"/>
          <p:nvPr/>
        </p:nvSpPr>
        <p:spPr>
          <a:xfrm>
            <a:off x="354011" y="1043731"/>
            <a:ext cx="5360830" cy="5209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ts val="2100"/>
              </a:lnSpc>
              <a:spcBef>
                <a:spcPts val="2100"/>
              </a:spcBef>
              <a:spcAft>
                <a:spcPts val="600"/>
              </a:spcAft>
              <a:buNone/>
            </a:pPr>
            <a:r>
              <a:rPr lang="en-GB" b="1" dirty="0">
                <a:effectLst/>
              </a:rPr>
              <a:t>Workflow 1: The "Old Tuxedo" Suite</a:t>
            </a:r>
          </a:p>
          <a:p>
            <a:pPr rtl="0">
              <a:spcAft>
                <a:spcPts val="1200"/>
              </a:spcAft>
              <a:buNone/>
            </a:pPr>
            <a:r>
              <a:rPr lang="en-GB" b="1" dirty="0">
                <a:effectLst/>
              </a:rPr>
              <a:t>Tophat2 → Cufflinks → </a:t>
            </a:r>
            <a:r>
              <a:rPr lang="en-GB" b="1" dirty="0" err="1">
                <a:effectLst/>
              </a:rPr>
              <a:t>Cuffdiff</a:t>
            </a:r>
            <a:r>
              <a:rPr lang="en-GB" b="1" dirty="0">
                <a:effectLst/>
              </a:rPr>
              <a:t> → </a:t>
            </a:r>
            <a:r>
              <a:rPr lang="en-GB" b="1" dirty="0" err="1">
                <a:effectLst/>
              </a:rPr>
              <a:t>Cuffmerge</a:t>
            </a:r>
            <a:endParaRPr lang="en-GB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b="0" dirty="0">
                <a:effectLst/>
              </a:rPr>
              <a:t>This workflow was revolutionary because it focused on </a:t>
            </a:r>
            <a:r>
              <a:rPr lang="en-GB" b="1" dirty="0">
                <a:effectLst/>
              </a:rPr>
              <a:t>transcript-level</a:t>
            </a:r>
            <a:r>
              <a:rPr lang="en-GB" b="0" dirty="0">
                <a:effectLst/>
              </a:rPr>
              <a:t> analysis. It doesn't just count reads against known genes; it tries to assemble the pieces to see what the transcripts actually look like.</a:t>
            </a:r>
          </a:p>
          <a:p>
            <a:pPr rtl="0">
              <a:spcAft>
                <a:spcPts val="1200"/>
              </a:spcAft>
              <a:buNone/>
            </a:pPr>
            <a:endParaRPr lang="en-GB" b="0" dirty="0">
              <a:effectLst/>
            </a:endParaRPr>
          </a:p>
          <a:p>
            <a:r>
              <a:rPr lang="en-GB" b="1" dirty="0"/>
              <a:t>Workflow 2: The "New Tuxedo" Count-Based Suite</a:t>
            </a:r>
          </a:p>
          <a:p>
            <a:r>
              <a:rPr lang="en-GB" b="1" dirty="0"/>
              <a:t>HISAT2 → </a:t>
            </a:r>
            <a:r>
              <a:rPr lang="en-GB" b="1" dirty="0" err="1"/>
              <a:t>FeatureCounts</a:t>
            </a:r>
            <a:r>
              <a:rPr lang="en-GB" b="1" dirty="0"/>
              <a:t> → DESeq2/</a:t>
            </a:r>
            <a:r>
              <a:rPr lang="en-GB" b="1" dirty="0" err="1"/>
              <a:t>EdgeR</a:t>
            </a:r>
            <a:endParaRPr lang="en-GB" b="1" dirty="0"/>
          </a:p>
          <a:p>
            <a:endParaRPr lang="en-GB" dirty="0"/>
          </a:p>
          <a:p>
            <a:r>
              <a:rPr lang="en-GB" dirty="0"/>
              <a:t>This is currently the most widely used approach for standard differential expression. It relies on a "count-and-test" philosophy using a fixed annotation (like </a:t>
            </a:r>
            <a:r>
              <a:rPr lang="en-GB" dirty="0" err="1"/>
              <a:t>Gencode</a:t>
            </a:r>
            <a:r>
              <a:rPr lang="en-GB" dirty="0"/>
              <a:t> or </a:t>
            </a:r>
            <a:r>
              <a:rPr lang="en-GB" dirty="0" err="1"/>
              <a:t>Ensembl</a:t>
            </a:r>
            <a:r>
              <a:rPr lang="en-GB" dirty="0"/>
              <a:t>).</a:t>
            </a:r>
          </a:p>
          <a:p>
            <a:pPr rtl="0">
              <a:spcAft>
                <a:spcPts val="1200"/>
              </a:spcAft>
              <a:buNone/>
            </a:pPr>
            <a:endParaRPr lang="en-GB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b="1" dirty="0"/>
              <a:t>Workflow 2 best for 95% of use cases</a:t>
            </a:r>
            <a:endParaRPr lang="en-GB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70064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A778A1-E835-682B-B6FB-875F8D9218D3}"/>
              </a:ext>
            </a:extLst>
          </p:cNvPr>
          <p:cNvSpPr txBox="1"/>
          <p:nvPr/>
        </p:nvSpPr>
        <p:spPr>
          <a:xfrm>
            <a:off x="335926" y="1144229"/>
            <a:ext cx="8636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Following </a:t>
            </a:r>
            <a:r>
              <a:rPr lang="en-US" sz="2800" dirty="0" err="1"/>
              <a:t>featurecounts</a:t>
            </a:r>
            <a:r>
              <a:rPr lang="en-US" sz="2800" dirty="0"/>
              <a:t> you are left with a counts table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47E71-519C-67CD-41AF-7108645EB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654" y="1941508"/>
            <a:ext cx="4697621" cy="2431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E4E409-B742-893F-7A0E-EA79E590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025" y="4373333"/>
            <a:ext cx="2380770" cy="2320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F6C70-0AA2-AE52-7B73-AE5E1DE2791C}"/>
              </a:ext>
            </a:extLst>
          </p:cNvPr>
          <p:cNvSpPr txBox="1"/>
          <p:nvPr/>
        </p:nvSpPr>
        <p:spPr>
          <a:xfrm>
            <a:off x="6140063" y="5206282"/>
            <a:ext cx="36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Fewer genes with large counts and more with fewer counts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6A34BC-8C44-5EFE-92FD-366E2112DC48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Counts 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53287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F6499-38B9-3F04-5E4C-EC77CB4E4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14"/>
          <a:stretch/>
        </p:blipFill>
        <p:spPr>
          <a:xfrm>
            <a:off x="6096000" y="3518021"/>
            <a:ext cx="2968486" cy="2462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F4D24-1AF4-F59F-2859-D4D10C901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582"/>
          <a:stretch/>
        </p:blipFill>
        <p:spPr>
          <a:xfrm>
            <a:off x="2573291" y="3370621"/>
            <a:ext cx="2873351" cy="2609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796DE8-7FD4-6BBB-D44A-F71BABDA435A}"/>
              </a:ext>
            </a:extLst>
          </p:cNvPr>
          <p:cNvSpPr txBox="1"/>
          <p:nvPr/>
        </p:nvSpPr>
        <p:spPr>
          <a:xfrm>
            <a:off x="7086390" y="3001289"/>
            <a:ext cx="120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2AA3C4-C162-3687-DD31-3A0E634425C9}"/>
              </a:ext>
            </a:extLst>
          </p:cNvPr>
          <p:cNvSpPr txBox="1"/>
          <p:nvPr/>
        </p:nvSpPr>
        <p:spPr>
          <a:xfrm>
            <a:off x="3668513" y="3153689"/>
            <a:ext cx="9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17974B-B5DC-D263-6D87-8FFEC03A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460" y="5947450"/>
            <a:ext cx="3286539" cy="596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036239-FE46-244B-BD60-94C4E249ED46}"/>
              </a:ext>
            </a:extLst>
          </p:cNvPr>
          <p:cNvSpPr txBox="1"/>
          <p:nvPr/>
        </p:nvSpPr>
        <p:spPr>
          <a:xfrm>
            <a:off x="335926" y="1144229"/>
            <a:ext cx="863678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Which model to use????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My preference is DESeq2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Well written and better support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edgeR</a:t>
            </a:r>
            <a:r>
              <a:rPr lang="en-US" sz="2400" dirty="0"/>
              <a:t> not accounting for </a:t>
            </a:r>
            <a:r>
              <a:rPr lang="en-US" sz="2400" dirty="0" err="1"/>
              <a:t>typeI</a:t>
            </a:r>
            <a:r>
              <a:rPr lang="en-US" sz="2400" dirty="0"/>
              <a:t> errors as well?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03586A-CDB0-3459-B1DF-EB30C0350DB5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DEG methods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70777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0FAC18-8B4E-7A42-E157-4398C449BDC4}"/>
              </a:ext>
            </a:extLst>
          </p:cNvPr>
          <p:cNvSpPr txBox="1"/>
          <p:nvPr/>
        </p:nvSpPr>
        <p:spPr>
          <a:xfrm>
            <a:off x="2022452" y="1186645"/>
            <a:ext cx="863678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Model overview: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First fits a GLM to the data using a sample size factor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Cooks distance for counts outlier detection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Dispersion is measured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zero-</a:t>
            </a:r>
            <a:r>
              <a:rPr lang="en-GB" sz="2000" dirty="0" err="1"/>
              <a:t>centered</a:t>
            </a:r>
            <a:r>
              <a:rPr lang="en-GB" sz="2000" dirty="0"/>
              <a:t> normal prior to shrink lower end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Wald test or LRT test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77804-3878-8345-FB4B-9149AB4E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275" y="3609712"/>
            <a:ext cx="3814692" cy="3248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D1B27C-0EE1-D6B2-785C-C7B392FFA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55" y="3609712"/>
            <a:ext cx="3772645" cy="324828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4B6951C-6158-6129-6AA7-9D7F9C861C66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DESeq2 model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227024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E52903-2950-D7F8-0F75-A1B7CD384ED3}"/>
              </a:ext>
            </a:extLst>
          </p:cNvPr>
          <p:cNvSpPr txBox="1"/>
          <p:nvPr/>
        </p:nvSpPr>
        <p:spPr>
          <a:xfrm>
            <a:off x="1543403" y="1182231"/>
            <a:ext cx="8636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Pathway analysis helps to identify novel pathways that may be disease relevant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Skewed towards cancer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always informative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Paid vs public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B72BA-BB5F-EA03-1A60-74EA0968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01" y="3182779"/>
            <a:ext cx="7656953" cy="341881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3F5D9B-117A-AAF6-0011-9CCFB4AD0090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Pathway analysis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330761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23020D-5524-44FF-2C50-609A81B68187}"/>
              </a:ext>
            </a:extLst>
          </p:cNvPr>
          <p:cNvSpPr txBox="1">
            <a:spLocks/>
          </p:cNvSpPr>
          <p:nvPr/>
        </p:nvSpPr>
        <p:spPr>
          <a:xfrm>
            <a:off x="0" y="111738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Biological interpretation</a:t>
            </a:r>
            <a:endParaRPr 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B51CA-1A8B-FBC5-C54A-EA439E7A9B54}"/>
              </a:ext>
            </a:extLst>
          </p:cNvPr>
          <p:cNvSpPr txBox="1"/>
          <p:nvPr/>
        </p:nvSpPr>
        <p:spPr>
          <a:xfrm>
            <a:off x="1027588" y="1038721"/>
            <a:ext cx="863678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most important part and most difficult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Can be a problem when outsourcing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Language barrier between biologist and </a:t>
            </a:r>
            <a:r>
              <a:rPr lang="en-US" sz="2400" dirty="0" err="1"/>
              <a:t>bioinformatician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Visualising</a:t>
            </a:r>
            <a:r>
              <a:rPr lang="en-US" sz="2400" dirty="0"/>
              <a:t> data helps overcome this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Many different roads to Rome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6AF9B-5F46-D299-E2B4-E8C8A333F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7"/>
          <a:stretch/>
        </p:blipFill>
        <p:spPr>
          <a:xfrm>
            <a:off x="2812009" y="3157385"/>
            <a:ext cx="4862719" cy="34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8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4939F02-388D-F7CF-B1E6-507B4F79AB6E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NGS data analysis – RNA-seq</a:t>
            </a:r>
            <a:endParaRPr lang="en-GB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1E6093-1157-4C86-C820-7A62E8C442A2}"/>
              </a:ext>
            </a:extLst>
          </p:cNvPr>
          <p:cNvSpPr txBox="1"/>
          <p:nvPr/>
        </p:nvSpPr>
        <p:spPr>
          <a:xfrm>
            <a:off x="5276559" y="994244"/>
            <a:ext cx="1859864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reads from sequencer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949EACE-2A70-AF93-A88B-A8E09BACB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483" y="739701"/>
            <a:ext cx="1902145" cy="142660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401758-DAF9-6ADF-C1B3-15424BD31F73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6206491" y="1640575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980F09B-CC73-DE40-0BCE-E5D400DEABF4}"/>
              </a:ext>
            </a:extLst>
          </p:cNvPr>
          <p:cNvSpPr txBox="1"/>
          <p:nvPr/>
        </p:nvSpPr>
        <p:spPr>
          <a:xfrm>
            <a:off x="4928111" y="2262228"/>
            <a:ext cx="2603595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Quality assessment of reads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C8EA4B-1490-0BE6-CA73-0C5B2AB626C8}"/>
              </a:ext>
            </a:extLst>
          </p:cNvPr>
          <p:cNvSpPr txBox="1"/>
          <p:nvPr/>
        </p:nvSpPr>
        <p:spPr>
          <a:xfrm>
            <a:off x="5276559" y="3530212"/>
            <a:ext cx="185986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Mapping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02FFF5-2114-4D63-9CBB-1C86F36C69BF}"/>
              </a:ext>
            </a:extLst>
          </p:cNvPr>
          <p:cNvSpPr txBox="1"/>
          <p:nvPr/>
        </p:nvSpPr>
        <p:spPr>
          <a:xfrm>
            <a:off x="2250504" y="4636768"/>
            <a:ext cx="1859864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Pathway 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4A377-289D-BCDD-4AD7-9DD8BE6426E8}"/>
              </a:ext>
            </a:extLst>
          </p:cNvPr>
          <p:cNvSpPr txBox="1"/>
          <p:nvPr/>
        </p:nvSpPr>
        <p:spPr>
          <a:xfrm>
            <a:off x="5276559" y="4636767"/>
            <a:ext cx="1859864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 </a:t>
            </a:r>
          </a:p>
          <a:p>
            <a:pPr algn="ctr"/>
            <a:r>
              <a:rPr lang="en-US" dirty="0"/>
              <a:t>networks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B2B539-D3CF-9D77-40CF-A7CF455A613D}"/>
              </a:ext>
            </a:extLst>
          </p:cNvPr>
          <p:cNvSpPr txBox="1"/>
          <p:nvPr/>
        </p:nvSpPr>
        <p:spPr>
          <a:xfrm>
            <a:off x="8251672" y="4636766"/>
            <a:ext cx="1859864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storage and </a:t>
            </a:r>
            <a:r>
              <a:rPr lang="en-US" dirty="0" err="1"/>
              <a:t>visualisation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3C76D1-8FD9-88EA-D8B0-FF0E9628CFAA}"/>
              </a:ext>
            </a:extLst>
          </p:cNvPr>
          <p:cNvCxnSpPr>
            <a:cxnSpLocks/>
          </p:cNvCxnSpPr>
          <p:nvPr/>
        </p:nvCxnSpPr>
        <p:spPr>
          <a:xfrm>
            <a:off x="6206491" y="2908559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A5117AB-782A-1072-1864-DDDFE94424C9}"/>
              </a:ext>
            </a:extLst>
          </p:cNvPr>
          <p:cNvCxnSpPr>
            <a:cxnSpLocks/>
          </p:cNvCxnSpPr>
          <p:nvPr/>
        </p:nvCxnSpPr>
        <p:spPr>
          <a:xfrm>
            <a:off x="6206491" y="3899544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5933F1-9CE9-BFBE-8FDD-14D587D149CA}"/>
              </a:ext>
            </a:extLst>
          </p:cNvPr>
          <p:cNvCxnSpPr>
            <a:cxnSpLocks/>
          </p:cNvCxnSpPr>
          <p:nvPr/>
        </p:nvCxnSpPr>
        <p:spPr>
          <a:xfrm>
            <a:off x="6206491" y="3899544"/>
            <a:ext cx="2975113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76926C-9570-4574-4093-FF0FEED0ACA1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3104236" y="3899544"/>
            <a:ext cx="3102255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Image result for fastqc">
            <a:extLst>
              <a:ext uri="{FF2B5EF4-FFF2-40B4-BE49-F238E27FC236}">
                <a16:creationId xmlns:a16="http://schemas.microsoft.com/office/drawing/2014/main" id="{A4817AA5-6258-7E2A-6B3D-3D7F437D3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417" y="1854195"/>
            <a:ext cx="1951242" cy="146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Image result for mapping quality">
            <a:extLst>
              <a:ext uri="{FF2B5EF4-FFF2-40B4-BE49-F238E27FC236}">
                <a16:creationId xmlns:a16="http://schemas.microsoft.com/office/drawing/2014/main" id="{951304E3-E92D-0272-8019-6F1798ED4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504" y="2677506"/>
            <a:ext cx="2231060" cy="135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pathway analysis">
            <a:extLst>
              <a:ext uri="{FF2B5EF4-FFF2-40B4-BE49-F238E27FC236}">
                <a16:creationId xmlns:a16="http://schemas.microsoft.com/office/drawing/2014/main" id="{71D41B64-82D5-E8CA-8418-6A4B0EA89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659" y="5414898"/>
            <a:ext cx="2950704" cy="98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Image result for gene networks">
            <a:extLst>
              <a:ext uri="{FF2B5EF4-FFF2-40B4-BE49-F238E27FC236}">
                <a16:creationId xmlns:a16="http://schemas.microsoft.com/office/drawing/2014/main" id="{DC9EE465-D4F7-89E4-CF05-7EE0A8826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389" y="5414898"/>
            <a:ext cx="2192203" cy="11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 result for IGV">
            <a:extLst>
              <a:ext uri="{FF2B5EF4-FFF2-40B4-BE49-F238E27FC236}">
                <a16:creationId xmlns:a16="http://schemas.microsoft.com/office/drawing/2014/main" id="{26939FAB-8399-7FBA-4E5B-33EF0142C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047" y="5388106"/>
            <a:ext cx="1775105" cy="116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542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D840EF-8A0E-5F3E-C5C0-91C7ACBE5309}"/>
              </a:ext>
            </a:extLst>
          </p:cNvPr>
          <p:cNvSpPr txBox="1"/>
          <p:nvPr/>
        </p:nvSpPr>
        <p:spPr>
          <a:xfrm>
            <a:off x="1948898" y="1277453"/>
            <a:ext cx="82942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Sequencing output: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Reads + 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Flat files – are very large – inefficient but it’s the standard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Question: is the quality of my sequencing data good?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Picture 2" descr="Image result for fastq file">
            <a:extLst>
              <a:ext uri="{FF2B5EF4-FFF2-40B4-BE49-F238E27FC236}">
                <a16:creationId xmlns:a16="http://schemas.microsoft.com/office/drawing/2014/main" id="{94F0B7BC-89A2-1EC7-687B-11242BD5B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433" y="2296088"/>
            <a:ext cx="67945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3F6392-8A01-C958-3D8E-35E4A016EE69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Quality control of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fastq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 reads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5968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C8CA87-3AEA-E38A-CF70-53543DA2A5F4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Quality control of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fastq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 reads</a:t>
            </a:r>
            <a:endParaRPr 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7EB3A-91BF-9E65-DAB4-EF043E8AEA75}"/>
              </a:ext>
            </a:extLst>
          </p:cNvPr>
          <p:cNvSpPr txBox="1"/>
          <p:nvPr/>
        </p:nvSpPr>
        <p:spPr>
          <a:xfrm>
            <a:off x="2031216" y="1676038"/>
            <a:ext cx="829420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Fastqc</a:t>
            </a:r>
            <a:r>
              <a:rPr lang="en-US" sz="2800" dirty="0"/>
              <a:t> – </a:t>
            </a:r>
            <a:r>
              <a:rPr lang="en-US" sz="2800" dirty="0" err="1"/>
              <a:t>babraham</a:t>
            </a:r>
            <a:r>
              <a:rPr lang="en-US" sz="2800" dirty="0"/>
              <a:t> institute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https://www.bioinformatics.babraham.ac.uk/projects/fastqc/</a:t>
            </a:r>
            <a:r>
              <a:rPr lang="en-US" sz="20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" name="Picture 2" descr="Image result for fastqc">
            <a:extLst>
              <a:ext uri="{FF2B5EF4-FFF2-40B4-BE49-F238E27FC236}">
                <a16:creationId xmlns:a16="http://schemas.microsoft.com/office/drawing/2014/main" id="{1B4CA6A2-7D6C-1D14-D8F8-AF54E5E25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704" y="3144082"/>
            <a:ext cx="3782941" cy="283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fastqc">
            <a:extLst>
              <a:ext uri="{FF2B5EF4-FFF2-40B4-BE49-F238E27FC236}">
                <a16:creationId xmlns:a16="http://schemas.microsoft.com/office/drawing/2014/main" id="{5AD2B5A2-9416-A7CF-DEBF-F1B05BBED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553" y="3144081"/>
            <a:ext cx="3606121" cy="270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893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A7B320-2131-495C-4C2D-A4D47E3BE5F2}"/>
              </a:ext>
            </a:extLst>
          </p:cNvPr>
          <p:cNvSpPr txBox="1"/>
          <p:nvPr/>
        </p:nvSpPr>
        <p:spPr>
          <a:xfrm>
            <a:off x="1023031" y="1218838"/>
            <a:ext cx="82942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Fastx</a:t>
            </a:r>
            <a:r>
              <a:rPr lang="en-US" sz="2800" dirty="0"/>
              <a:t>-toolkit to optimize different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Fastq</a:t>
            </a:r>
            <a:r>
              <a:rPr lang="en-US" sz="2800" dirty="0"/>
              <a:t>-screen – check that all of your data is not contaminated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Trimming to improve 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Trimmomatic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Cutadapt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There are many many more!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But beware of removing too many reads or trimming too much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45DE5C-2B10-CE0B-34BA-536557D13F1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Tools to deal with read QC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16024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C0D1CB-4274-7DD8-6F44-B4A20D59DF47}"/>
              </a:ext>
            </a:extLst>
          </p:cNvPr>
          <p:cNvSpPr txBox="1"/>
          <p:nvPr/>
        </p:nvSpPr>
        <p:spPr>
          <a:xfrm>
            <a:off x="525973" y="1056039"/>
            <a:ext cx="1081258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Mapping data is very important to get correct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Many different mappers – make sure you use the latest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Always treat your samples consistently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Main issues: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Number of mismatches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Number of multi-hits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Mates expected distance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Exon junction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3DB9D-95B4-A949-B078-76561AD13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367" y="2986182"/>
            <a:ext cx="4037495" cy="290194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4505ADF-1003-528D-1DD7-072793AEC98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Mapping reads to the genome/transcriptome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79356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0ABB128-9E42-47D2-6ACF-B8F36A82F9C5}"/>
              </a:ext>
            </a:extLst>
          </p:cNvPr>
          <p:cNvSpPr txBox="1">
            <a:spLocks/>
          </p:cNvSpPr>
          <p:nvPr/>
        </p:nvSpPr>
        <p:spPr>
          <a:xfrm>
            <a:off x="0" y="2389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RNA-seq analysis workflow: Genome vs Transcriptome</a:t>
            </a:r>
            <a:endParaRPr lang="en-GB" sz="3200" dirty="0"/>
          </a:p>
        </p:txBody>
      </p:sp>
      <p:pic>
        <p:nvPicPr>
          <p:cNvPr id="8" name="Picture 7" descr="A diagram of a workflow&#10;&#10;AI-generated content may be incorrect.">
            <a:extLst>
              <a:ext uri="{FF2B5EF4-FFF2-40B4-BE49-F238E27FC236}">
                <a16:creationId xmlns:a16="http://schemas.microsoft.com/office/drawing/2014/main" id="{6037FA5B-C9EC-E299-B4E4-4C3B42EA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85"/>
          <a:stretch>
            <a:fillRect/>
          </a:stretch>
        </p:blipFill>
        <p:spPr>
          <a:xfrm>
            <a:off x="1101968" y="1343672"/>
            <a:ext cx="9566031" cy="49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15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F34C9D-450D-71C8-9409-F9BAF0E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07" y="1782384"/>
            <a:ext cx="9144000" cy="2803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9C0392-4661-31A1-C101-8D7F1988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075" y="5045075"/>
            <a:ext cx="7683500" cy="1447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C61638-5978-DE4A-ED3B-A4B2EDC0CB32}"/>
              </a:ext>
            </a:extLst>
          </p:cNvPr>
          <p:cNvSpPr txBox="1">
            <a:spLocks/>
          </p:cNvSpPr>
          <p:nvPr/>
        </p:nvSpPr>
        <p:spPr>
          <a:xfrm>
            <a:off x="0" y="2389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Gene Transfer File (GTF) for mapping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7944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A8C51-6096-75B0-F6B3-F553CA10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257" y="1535192"/>
            <a:ext cx="4454674" cy="1561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08AE9-7DF7-AAF7-B00D-78426EFEA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263" y="3878236"/>
            <a:ext cx="4558748" cy="1599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5AB076-6B41-419B-BCEC-60B96759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247" y="1620861"/>
            <a:ext cx="4293703" cy="139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2E49-866A-1F93-E5A4-1D34E6B97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010" y="3791687"/>
            <a:ext cx="4081671" cy="20673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0B49A6B-003C-CF51-A15C-F649E4E57FB4}"/>
              </a:ext>
            </a:extLst>
          </p:cNvPr>
          <p:cNvSpPr txBox="1">
            <a:spLocks/>
          </p:cNvSpPr>
          <p:nvPr/>
        </p:nvSpPr>
        <p:spPr>
          <a:xfrm>
            <a:off x="0" y="2389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Mapping reads to genome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FD8A43-DAD3-943F-3BCD-9DDDEED5FBF5}"/>
              </a:ext>
            </a:extLst>
          </p:cNvPr>
          <p:cNvSpPr txBox="1"/>
          <p:nvPr/>
        </p:nvSpPr>
        <p:spPr>
          <a:xfrm>
            <a:off x="424899" y="5700014"/>
            <a:ext cx="82942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Which one to use???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Depends on application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44192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2326</TotalTime>
  <Words>556</Words>
  <Application>Microsoft Macintosh PowerPoint</Application>
  <PresentationFormat>Widescreen</PresentationFormat>
  <Paragraphs>126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Lucida Sans Unicode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Cribbs</dc:creator>
  <cp:lastModifiedBy>Adam Cribbs</cp:lastModifiedBy>
  <cp:revision>59</cp:revision>
  <dcterms:created xsi:type="dcterms:W3CDTF">2021-10-30T10:41:47Z</dcterms:created>
  <dcterms:modified xsi:type="dcterms:W3CDTF">2026-02-17T16:04:36Z</dcterms:modified>
</cp:coreProperties>
</file>